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0"/>
  </p:notesMasterIdLst>
  <p:sldIdLst>
    <p:sldId id="256" r:id="rId5"/>
    <p:sldId id="426" r:id="rId6"/>
    <p:sldId id="427" r:id="rId7"/>
    <p:sldId id="418" r:id="rId8"/>
    <p:sldId id="419" r:id="rId9"/>
  </p:sldIdLst>
  <p:sldSz cx="12188825" cy="6858000"/>
  <p:notesSz cx="6858000" cy="9144000"/>
  <p:defaultTextStyle>
    <a:defPPr>
      <a:defRPr lang="en-US"/>
    </a:defPPr>
    <a:lvl1pPr marL="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6370" autoAdjust="0"/>
  </p:normalViewPr>
  <p:slideViewPr>
    <p:cSldViewPr snapToGrid="0" showGuides="1">
      <p:cViewPr varScale="1">
        <p:scale>
          <a:sx n="111" d="100"/>
          <a:sy n="111" d="100"/>
        </p:scale>
        <p:origin x="504" y="102"/>
      </p:cViewPr>
      <p:guideLst>
        <p:guide orient="horz" pos="2160"/>
        <p:guide pos="384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IN" smtClean="0"/>
              <a:t>02-09-2019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304722" y="-16722"/>
            <a:ext cx="1258291" cy="1105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Line 4"/>
          <p:cNvSpPr>
            <a:spLocks noChangeShapeType="1"/>
          </p:cNvSpPr>
          <p:nvPr userDrawn="1"/>
        </p:nvSpPr>
        <p:spPr bwMode="auto">
          <a:xfrm>
            <a:off x="304725" y="951179"/>
            <a:ext cx="1158890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sp>
        <p:nvSpPr>
          <p:cNvPr id="12" name="Oval 11">
            <a:extLst/>
          </p:cNvPr>
          <p:cNvSpPr>
            <a:spLocks noChangeAspect="1"/>
          </p:cNvSpPr>
          <p:nvPr userDrawn="1"/>
        </p:nvSpPr>
        <p:spPr>
          <a:xfrm>
            <a:off x="11512935" y="6390800"/>
            <a:ext cx="380691" cy="3807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4" tIns="45712" rIns="91424" bIns="45712" rtlCol="0" anchor="ctr"/>
          <a:lstStyle/>
          <a:p>
            <a:pPr algn="ctr"/>
            <a:endParaRPr lang="en-IN" dirty="0"/>
          </a:p>
        </p:txBody>
      </p:sp>
      <p:sp>
        <p:nvSpPr>
          <p:cNvPr id="13" name="Slide Number Placeholder 5">
            <a:extLst/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6088" y="6487511"/>
            <a:ext cx="294383" cy="187367"/>
          </a:xfrm>
        </p:spPr>
        <p:txBody>
          <a:bodyPr lIns="0" tIns="0" rIns="0" bIns="0"/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Line 4"/>
          <p:cNvSpPr>
            <a:spLocks noChangeShapeType="1"/>
          </p:cNvSpPr>
          <p:nvPr userDrawn="1"/>
        </p:nvSpPr>
        <p:spPr bwMode="auto">
          <a:xfrm>
            <a:off x="304721" y="6332754"/>
            <a:ext cx="1158890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</p:spPr>
        <p:txBody>
          <a:bodyPr lIns="91424" tIns="45712" rIns="91424" bIns="45712"/>
          <a:lstStyle/>
          <a:p>
            <a:pPr>
              <a:defRPr/>
            </a:pPr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21" y="6390800"/>
            <a:ext cx="996049" cy="378247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0528018" y="6410646"/>
            <a:ext cx="1006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sz="1600" b="1" dirty="0">
                <a:solidFill>
                  <a:srgbClr val="FF0000"/>
                </a:solidFill>
              </a:rPr>
              <a:t>M.E.Yanik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17" name="Picture 2" descr="https://www.utdallas.edu/brand/files/utd_print_orange_ecs_monogram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40" b="27772"/>
          <a:stretch/>
        </p:blipFill>
        <p:spPr bwMode="auto">
          <a:xfrm>
            <a:off x="1327721" y="6410646"/>
            <a:ext cx="4748305" cy="3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92890" y="93786"/>
            <a:ext cx="800736" cy="799348"/>
          </a:xfrm>
          <a:prstGeom prst="rect">
            <a:avLst/>
          </a:prstGeom>
        </p:spPr>
      </p:pic>
      <p:pic>
        <p:nvPicPr>
          <p:cNvPr id="20" name="Picture 2" descr="Image result for txace logo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951" y="195973"/>
            <a:ext cx="1178137" cy="52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22" y="304802"/>
            <a:ext cx="11588904" cy="58833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>
                <a:solidFill>
                  <a:srgbClr val="FF0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5"/>
            <a:ext cx="10512862" cy="1325563"/>
          </a:xfrm>
          <a:prstGeom prst="rect">
            <a:avLst/>
          </a:prstGeom>
        </p:spPr>
        <p:txBody>
          <a:bodyPr vert="horz" lIns="91424" tIns="45712" rIns="91424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9"/>
          </a:xfrm>
          <a:prstGeom prst="rect">
            <a:avLst/>
          </a:prstGeom>
        </p:spPr>
        <p:txBody>
          <a:bodyPr vert="horz" lIns="91424" tIns="45712" rIns="91424" bIns="45712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IN" smtClean="0"/>
              <a:t>02-09-2019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2"/>
            <a:ext cx="4113728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2"/>
            <a:ext cx="2742486" cy="365125"/>
          </a:xfrm>
          <a:prstGeom prst="rect">
            <a:avLst/>
          </a:prstGeom>
        </p:spPr>
        <p:txBody>
          <a:bodyPr vert="horz" lIns="91424" tIns="45712" rIns="91424" bIns="4571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hdr="0" ftr="0" dt="0"/>
  <p:txStyles>
    <p:titleStyle>
      <a:lvl1pPr algn="l" defTabSz="91424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0" indent="-228560" algn="l" defTabSz="91424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4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6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8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0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20" indent="-228560" algn="l" defTabSz="91424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0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2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4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0" algn="l" defTabSz="91424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7.png"/><Relationship Id="rId3" Type="http://schemas.openxmlformats.org/officeDocument/2006/relationships/image" Target="../media/image11.png"/><Relationship Id="rId7" Type="http://schemas.openxmlformats.org/officeDocument/2006/relationships/image" Target="../media/image115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3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12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9.png"/><Relationship Id="rId7" Type="http://schemas.openxmlformats.org/officeDocument/2006/relationships/image" Target="../media/image118.png"/><Relationship Id="rId12" Type="http://schemas.openxmlformats.org/officeDocument/2006/relationships/image" Target="../media/image28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11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67685" y="6450643"/>
            <a:ext cx="294383" cy="187367"/>
          </a:xfrm>
        </p:spPr>
        <p:txBody>
          <a:bodyPr/>
          <a:lstStyle/>
          <a:p>
            <a:fld id="{9EC71654-96A5-4280-94F3-931C61A9F92C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0" y="1278818"/>
            <a:ext cx="12188825" cy="1107973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pPr algn="ctr"/>
            <a:r>
              <a:rPr lang="en-US" sz="6400" b="1" dirty="0">
                <a:solidFill>
                  <a:srgbClr val="FF0000"/>
                </a:solidFill>
                <a:ea typeface="Cambria" panose="02040503050406030204" pitchFamily="18" charset="0"/>
              </a:rPr>
              <a:t>3D MIMO-SAR IMAGING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9813246" y="5779105"/>
            <a:ext cx="20372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September, 2019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79136" y="2477844"/>
            <a:ext cx="8430552" cy="1738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 b="1" dirty="0">
                <a:solidFill>
                  <a:srgbClr val="0070C0"/>
                </a:solidFill>
                <a:latin typeface="Calibri" panose="020F0502020204030204"/>
              </a:rPr>
              <a:t>ALGORITHMS &amp;</a:t>
            </a:r>
            <a:endParaRPr kumimoji="0" lang="en-US" sz="5400" b="1" i="0" u="none" strike="noStrike" kern="1200" cap="none" spc="0" normalizeH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5400" b="1" baseline="0" dirty="0">
                <a:solidFill>
                  <a:srgbClr val="0070C0"/>
                </a:solidFill>
                <a:latin typeface="Calibri" panose="020F0502020204030204"/>
              </a:rPr>
              <a:t>EXAMPLE DATA SET</a:t>
            </a:r>
            <a:endParaRPr kumimoji="0" lang="en-US" sz="4800" b="0" i="0" u="none" strike="noStrike" kern="1200" cap="none" spc="0" normalizeH="0" baseline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522412" y="4303479"/>
            <a:ext cx="9144000" cy="1875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MUHAMMET EMIN YANIK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tr-TR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ADVISOR</a:t>
            </a:r>
            <a:r>
              <a:rPr kumimoji="0" lang="en-US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  <a:r>
              <a:rPr kumimoji="0" lang="tr-TR" sz="2800" b="1" i="0" u="none" strike="noStrike" kern="1200" cap="none" spc="0" normalizeH="0" baseline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PROF. MURAT TORLAK</a:t>
            </a:r>
            <a:endParaRPr kumimoji="0" lang="en-US" sz="2800" b="1" i="0" u="none" strike="noStrike" kern="1200" cap="none" spc="0" normalizeH="0" baseline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0">
              <a:spcBef>
                <a:spcPts val="600"/>
              </a:spcBef>
              <a:defRPr/>
            </a:pPr>
            <a:r>
              <a:rPr lang="tr-TR" dirty="0">
                <a:solidFill>
                  <a:sysClr val="windowText" lastClr="000000"/>
                </a:solidFill>
                <a:latin typeface="Calibri" panose="020F0502020204030204"/>
              </a:rPr>
              <a:t>The University of Texas at Dallas</a:t>
            </a:r>
            <a:endParaRPr lang="en-US" dirty="0">
              <a:solidFill>
                <a:sysClr val="windowText" lastClr="000000"/>
              </a:solidFill>
              <a:latin typeface="Calibri" panose="020F0502020204030204"/>
            </a:endParaRPr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0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New mmwave</a:t>
            </a:r>
            <a:r>
              <a:rPr lang="en-US" dirty="0"/>
              <a:t> imager TESTBED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5" y="1493759"/>
            <a:ext cx="3494400" cy="46566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288925" y="1032094"/>
            <a:ext cx="1161097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 new version of the 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2-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axis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 mechanical scanner </a:t>
            </a:r>
            <a:r>
              <a:rPr lang="tr-TR" sz="2200" dirty="0">
                <a:latin typeface="Calibri" panose="020F0502020204030204" pitchFamily="34" charset="0"/>
                <a:cs typeface="Calibri" panose="020F0502020204030204" pitchFamily="34" charset="0"/>
              </a:rPr>
              <a:t>is built using metal parts and stand.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89446" y="1493759"/>
            <a:ext cx="70258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The maximum scanning range is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400 mm </a:t>
            </a:r>
            <a:r>
              <a:rPr lang="tr-TR" sz="2200" b="1" dirty="0">
                <a:latin typeface="Calibri" panose="020F0502020204030204" pitchFamily="34" charset="0"/>
                <a:cs typeface="Calibri" panose="020F0502020204030204" pitchFamily="34" charset="0"/>
              </a:rPr>
              <a:t>by 400 mm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Maximum speed is 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20 mm/s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453" y="2324756"/>
            <a:ext cx="2869228" cy="3825637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139494" y="4237350"/>
            <a:ext cx="310194" cy="314079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/>
              <a:t>3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/>
          <a:srcRect t="17373" b="27004"/>
          <a:stretch/>
        </p:blipFill>
        <p:spPr>
          <a:xfrm>
            <a:off x="7841411" y="3286281"/>
            <a:ext cx="3861868" cy="28641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89780" y="2178285"/>
            <a:ext cx="43663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200" dirty="0"/>
              <a:t>The mmWave sensor</a:t>
            </a:r>
            <a:r>
              <a:rPr lang="tr-TR" sz="2200" dirty="0"/>
              <a:t> hardware:</a:t>
            </a:r>
          </a:p>
          <a:p>
            <a:pPr marL="685800" indent="-342900">
              <a:buFont typeface="+mj-lt"/>
              <a:buAutoNum type="arabicParenR"/>
            </a:pPr>
            <a:r>
              <a:rPr lang="tr-TR" sz="2200" dirty="0"/>
              <a:t>77 GHz IWR1443-Boost</a:t>
            </a:r>
          </a:p>
          <a:p>
            <a:pPr marL="685800" indent="-342900">
              <a:buFont typeface="+mj-lt"/>
              <a:buAutoNum type="arabicParenR"/>
            </a:pPr>
            <a:r>
              <a:rPr lang="tr-TR" sz="2200" dirty="0"/>
              <a:t>mmWave-Devpack+TSW1400</a:t>
            </a:r>
          </a:p>
        </p:txBody>
      </p:sp>
    </p:spTree>
    <p:extLst>
      <p:ext uri="{BB962C8B-B14F-4D97-AF65-F5344CB8AC3E}">
        <p14:creationId xmlns:p14="http://schemas.microsoft.com/office/powerpoint/2010/main" val="4217875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MIMO-SAR</a:t>
            </a:r>
            <a:r>
              <a:rPr lang="en-US" dirty="0"/>
              <a:t> SYSTEM CONFIGURATION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IN" smtClean="0"/>
              <a:pPr/>
              <a:t>3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96253" y="983050"/>
                <a:ext cx="11587851" cy="451405"/>
              </a:xfrm>
              <a:prstGeom prst="rect">
                <a:avLst/>
              </a:prstGeom>
            </p:spPr>
            <p:txBody>
              <a:bodyPr wrap="square" lIns="121899" tIns="60949" rIns="121899" bIns="60949">
                <a:spAutoFit/>
              </a:bodyPr>
              <a:lstStyle/>
              <a:p>
                <a:pPr marL="304747" indent="-304747">
                  <a:buFont typeface="Wingdings" panose="05000000000000000000" pitchFamily="2" charset="2"/>
                  <a:buChar char="§"/>
                </a:pPr>
                <a:r>
                  <a:rPr lang="en-US" sz="2100" dirty="0"/>
                  <a:t>Data collection is performed by moving </a:t>
                </a:r>
                <a:r>
                  <a:rPr lang="tr-TR" sz="2100" dirty="0"/>
                  <a:t>a </a:t>
                </a:r>
                <a:r>
                  <a:rPr lang="tr-TR" sz="2100" b="1" dirty="0"/>
                  <a:t>single</a:t>
                </a:r>
                <a:r>
                  <a:rPr lang="en-US" sz="2100" b="1" dirty="0"/>
                  <a:t>-chip MIMO radar </a:t>
                </a:r>
                <a:r>
                  <a:rPr lang="en-US" sz="2100" dirty="0"/>
                  <a:t>along a trajectory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100" dirty="0"/>
                  <a:t> plane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53" y="983050"/>
                <a:ext cx="11587851" cy="451405"/>
              </a:xfrm>
              <a:prstGeom prst="rect">
                <a:avLst/>
              </a:prstGeom>
              <a:blipFill rotWithShape="1">
                <a:blip r:embed="rId2"/>
                <a:stretch>
                  <a:fillRect l="-263" t="-4054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5795906" y="1519146"/>
            <a:ext cx="5669953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/>
              <a:t>MIMO array topology of IWR1443-Boost</a:t>
            </a:r>
            <a:r>
              <a:rPr lang="tr-TR" dirty="0"/>
              <a:t> (</a:t>
            </a:r>
            <a:r>
              <a:rPr lang="en-US" dirty="0"/>
              <a:t>2 TX</a:t>
            </a:r>
            <a:r>
              <a:rPr lang="tr-TR" dirty="0"/>
              <a:t>,</a:t>
            </a:r>
            <a:r>
              <a:rPr lang="en-US" dirty="0"/>
              <a:t> 4 RX </a:t>
            </a:r>
            <a:r>
              <a:rPr lang="tr-TR" dirty="0"/>
              <a:t>)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1" y="1519146"/>
            <a:ext cx="4806950" cy="463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752379" y="2373279"/>
                <a:ext cx="2356607" cy="1023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sup>
                      </m:sSubSup>
                      <m:r>
                        <a:rPr lang="tr-T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=400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tr-TR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mm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tr-T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tr-T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=7.59</m:t>
                      </m:r>
                      <m:r>
                        <a:rPr lang="en-US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tr-T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79" y="2373279"/>
                <a:ext cx="2356607" cy="1023550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822" y="1988558"/>
            <a:ext cx="2497562" cy="32740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505384" y="1988558"/>
            <a:ext cx="2346608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tr-TR" dirty="0"/>
              <a:t>SAR parameters: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505384" y="3704242"/>
            <a:ext cx="219297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dirty="0"/>
              <a:t>C</a:t>
            </a:r>
            <a:r>
              <a:rPr lang="tr-TR" dirty="0"/>
              <a:t>hirp parameters</a:t>
            </a:r>
            <a:r>
              <a:rPr lang="tr-TR" sz="1800" dirty="0"/>
              <a:t>: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826265" y="4043029"/>
                <a:ext cx="2323376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77 GHz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tr-T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70.295</a:t>
                </a:r>
                <a:r>
                  <a:rPr lang="tr-TR" dirty="0"/>
                  <a:t> MHz/µs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ADC</m:t>
                        </m:r>
                      </m:sub>
                    </m:sSub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4.6</a:t>
                </a:r>
                <a:r>
                  <a:rPr lang="tr-TR" dirty="0"/>
                  <a:t>6 µs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256</a:t>
                </a:r>
                <a:r>
                  <a:rPr lang="tr-TR" dirty="0"/>
                  <a:t> samples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tr-T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</a:t>
                </a:r>
                <a:r>
                  <a:rPr lang="en-US" dirty="0"/>
                  <a:t>5000</a:t>
                </a:r>
                <a:r>
                  <a:rPr lang="tr-TR" dirty="0"/>
                  <a:t> ksps</a:t>
                </a:r>
              </a:p>
              <a:p>
                <a:r>
                  <a:rPr lang="tr-T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</a:t>
                </a:r>
                <a:r>
                  <a:rPr lang="tr-TR" dirty="0"/>
                  <a:t> </a:t>
                </a:r>
                <a14:m>
                  <m:oMath xmlns:m="http://schemas.openxmlformats.org/officeDocument/2006/math">
                    <m:r>
                      <a:rPr lang="tr-T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tr-TR" dirty="0"/>
                  <a:t> 3</a:t>
                </a:r>
                <a:r>
                  <a:rPr lang="en-US" dirty="0"/>
                  <a:t>999.79</a:t>
                </a:r>
                <a:r>
                  <a:rPr lang="tr-TR" dirty="0"/>
                  <a:t> </a:t>
                </a:r>
                <a:r>
                  <a:rPr lang="en-US" dirty="0"/>
                  <a:t>M</a:t>
                </a:r>
                <a:r>
                  <a:rPr lang="tr-TR" dirty="0"/>
                  <a:t>Hz </a:t>
                </a: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6265" y="4043029"/>
                <a:ext cx="2323376" cy="1846659"/>
              </a:xfrm>
              <a:prstGeom prst="rect">
                <a:avLst/>
              </a:prstGeom>
              <a:blipFill>
                <a:blip r:embed="rId8"/>
                <a:stretch>
                  <a:fillRect l="-2625" t="-1650" b="-49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173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3-d MONOSTATIC Image reconstruction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35430" y="2606244"/>
                <a:ext cx="1158890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 received monostatic backscattered data from a 3-D target slice (at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30" y="2606244"/>
                <a:ext cx="11588904" cy="400110"/>
              </a:xfrm>
              <a:prstGeom prst="rect">
                <a:avLst/>
              </a:prstGeom>
              <a:blipFill>
                <a:blip r:embed="rId2"/>
                <a:stretch>
                  <a:fillRect l="-473" t="-923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5397743" y="3159457"/>
                <a:ext cx="215106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7743" y="3159457"/>
                <a:ext cx="215106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965298" y="2034357"/>
                <a:ext cx="3609899" cy="465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298" y="2034357"/>
                <a:ext cx="3609899" cy="465064"/>
              </a:xfrm>
              <a:prstGeom prst="rect">
                <a:avLst/>
              </a:prstGeom>
              <a:blipFill rotWithShape="1"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/>
          <p:cNvSpPr/>
          <p:nvPr/>
        </p:nvSpPr>
        <p:spPr>
          <a:xfrm>
            <a:off x="335430" y="3736819"/>
            <a:ext cx="75690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Representation of a spherical wave as a superposition of plane waves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67685" y="4147376"/>
                <a:ext cx="5348708" cy="856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p>
                          </m:sSup>
                        </m:num>
                        <m:den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r>
                                        <a:rPr 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e>
                                  </m:d>
                                </m:sup>
                              </m:sSup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85" y="4147376"/>
                <a:ext cx="5348708" cy="85677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987909" y="4136929"/>
                <a:ext cx="2601610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909" y="4136929"/>
                <a:ext cx="2601610" cy="718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04722" y="1064361"/>
                <a:ext cx="716479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7013" indent="-227013"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Recall the beat signal: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1064361"/>
                <a:ext cx="7164797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766" t="-127692" r="-5532" b="-19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304722" y="1546098"/>
            <a:ext cx="4605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/>
              <a:t>Rewrite in the wavenumber domain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03271" y="1928623"/>
                <a:ext cx="2417841" cy="676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i="1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271" y="1928623"/>
                <a:ext cx="2417841" cy="6765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7291936" y="1071403"/>
            <a:ext cx="4530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7013" indent="-227013">
              <a:buFont typeface="Wingdings" panose="05000000000000000000" pitchFamily="2" charset="2"/>
              <a:buChar char="§"/>
            </a:pPr>
            <a:r>
              <a:rPr lang="en-US" sz="2000" dirty="0"/>
              <a:t>Residual video phase (RVP) is negligible</a:t>
            </a:r>
            <a:endParaRPr lang="en-US" sz="2000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6955431" y="1218484"/>
            <a:ext cx="381155" cy="523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093558" y="996818"/>
            <a:ext cx="861873" cy="54928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noFill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77817" y="2938622"/>
                <a:ext cx="4855448" cy="89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solidFill>
                      <a:srgbClr val="002060"/>
                    </a:solidFill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817" y="2938622"/>
                <a:ext cx="4855448" cy="8996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3919376" y="4952512"/>
                <a:ext cx="4252748" cy="4464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376" y="4952512"/>
                <a:ext cx="4252748" cy="446404"/>
              </a:xfrm>
              <a:prstGeom prst="rect">
                <a:avLst/>
              </a:prstGeom>
              <a:blipFill>
                <a:blip r:embed="rId10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/>
          <p:cNvSpPr/>
          <p:nvPr/>
        </p:nvSpPr>
        <p:spPr>
          <a:xfrm>
            <a:off x="304723" y="4975659"/>
            <a:ext cx="47111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Image slice in spectral domain: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722" y="5575535"/>
            <a:ext cx="33163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The final image slice:</a:t>
            </a:r>
          </a:p>
        </p:txBody>
      </p:sp>
      <p:sp>
        <p:nvSpPr>
          <p:cNvPr id="40" name="Rectangle 39"/>
          <p:cNvSpPr/>
          <p:nvPr/>
        </p:nvSpPr>
        <p:spPr>
          <a:xfrm>
            <a:off x="9439789" y="2246099"/>
            <a:ext cx="752293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FFT2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258722" y="3024882"/>
            <a:ext cx="1114425" cy="5153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Phase Correction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437557" y="3781183"/>
            <a:ext cx="752293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IFFT2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297203" y="4644154"/>
            <a:ext cx="1033000" cy="5153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Integrate over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261111" y="1616150"/>
                <a:ext cx="121167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111" y="1616150"/>
                <a:ext cx="1211678" cy="400110"/>
              </a:xfrm>
              <a:prstGeom prst="rect">
                <a:avLst/>
              </a:prstGeom>
              <a:blipFill>
                <a:blip r:embed="rId11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/>
          <p:cNvCxnSpPr>
            <a:cxnSpLocks/>
          </p:cNvCxnSpPr>
          <p:nvPr/>
        </p:nvCxnSpPr>
        <p:spPr>
          <a:xfrm>
            <a:off x="9813703" y="1990866"/>
            <a:ext cx="2233" cy="2552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  <a:stCxn id="40" idx="2"/>
            <a:endCxn id="41" idx="0"/>
          </p:cNvCxnSpPr>
          <p:nvPr/>
        </p:nvCxnSpPr>
        <p:spPr>
          <a:xfrm flipH="1">
            <a:off x="9815935" y="2761439"/>
            <a:ext cx="1" cy="2634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stCxn id="41" idx="2"/>
            <a:endCxn id="42" idx="0"/>
          </p:cNvCxnSpPr>
          <p:nvPr/>
        </p:nvCxnSpPr>
        <p:spPr>
          <a:xfrm flipH="1">
            <a:off x="9813704" y="3540223"/>
            <a:ext cx="2231" cy="2409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  <a:stCxn id="42" idx="2"/>
            <a:endCxn id="43" idx="0"/>
          </p:cNvCxnSpPr>
          <p:nvPr/>
        </p:nvCxnSpPr>
        <p:spPr>
          <a:xfrm flipH="1">
            <a:off x="9813703" y="4296523"/>
            <a:ext cx="1" cy="347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43" idx="2"/>
            <a:endCxn id="50" idx="0"/>
          </p:cNvCxnSpPr>
          <p:nvPr/>
        </p:nvCxnSpPr>
        <p:spPr>
          <a:xfrm flipH="1">
            <a:off x="9811871" y="5159494"/>
            <a:ext cx="1832" cy="2512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9150952" y="5410709"/>
                <a:ext cx="132183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0952" y="5410709"/>
                <a:ext cx="1321837" cy="400110"/>
              </a:xfrm>
              <a:prstGeom prst="rect">
                <a:avLst/>
              </a:prstGeom>
              <a:blipFill>
                <a:blip r:embed="rId12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0616544" y="3079320"/>
                <a:ext cx="1170064" cy="378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180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544" y="3079320"/>
                <a:ext cx="1170064" cy="37824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8661035" y="3851647"/>
                <a:ext cx="848694" cy="424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,</a:t>
                </a:r>
                <a:r>
                  <a:rPr lang="en-US" sz="20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35" y="3851647"/>
                <a:ext cx="848694" cy="424283"/>
              </a:xfrm>
              <a:prstGeom prst="rect">
                <a:avLst/>
              </a:prstGeom>
              <a:blipFill>
                <a:blip r:embed="rId14"/>
                <a:stretch>
                  <a:fillRect t="-724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/>
          <p:cNvSpPr/>
          <p:nvPr/>
        </p:nvSpPr>
        <p:spPr>
          <a:xfrm>
            <a:off x="8327532" y="5857322"/>
            <a:ext cx="30788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3-D image slice 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192082" y="2308138"/>
                <a:ext cx="1350498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2082" y="2308138"/>
                <a:ext cx="1350498" cy="391261"/>
              </a:xfrm>
              <a:prstGeom prst="rect">
                <a:avLst/>
              </a:prstGeom>
              <a:blipFill>
                <a:blip r:embed="rId15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/>
              <p:cNvSpPr/>
              <p:nvPr/>
            </p:nvSpPr>
            <p:spPr>
              <a:xfrm>
                <a:off x="8811450" y="2303713"/>
                <a:ext cx="6306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Rectangle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450" y="2303713"/>
                <a:ext cx="630685" cy="400110"/>
              </a:xfrm>
              <a:prstGeom prst="rect">
                <a:avLst/>
              </a:prstGeom>
              <a:blipFill>
                <a:blip r:embed="rId1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451850-5828-4B04-92C5-2DE60CA659EC}"/>
                  </a:ext>
                </a:extLst>
              </p:cNvPr>
              <p:cNvSpPr/>
              <p:nvPr/>
            </p:nvSpPr>
            <p:spPr>
              <a:xfrm>
                <a:off x="2878071" y="5357762"/>
                <a:ext cx="5673344" cy="899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IFT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𝑑𝑘</m:t>
                          </m:r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6451850-5828-4B04-92C5-2DE60CA65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071" y="5357762"/>
                <a:ext cx="5673344" cy="8996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B1DF739-A7F2-423D-80B0-8ED8993C534B}"/>
              </a:ext>
            </a:extLst>
          </p:cNvPr>
          <p:cNvCxnSpPr>
            <a:cxnSpLocks/>
            <a:endCxn id="41" idx="3"/>
          </p:cNvCxnSpPr>
          <p:nvPr/>
        </p:nvCxnSpPr>
        <p:spPr>
          <a:xfrm flipH="1">
            <a:off x="10373147" y="3282552"/>
            <a:ext cx="247139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635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MULTISTATIC EFFECT IN NEAR-FIELD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22" y="1851699"/>
            <a:ext cx="3266747" cy="40260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4722" y="953184"/>
                <a:ext cx="11588904" cy="4322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tr-TR" sz="2000" dirty="0">
                    <a:solidFill>
                      <a:schemeClr val="tx1"/>
                    </a:solidFill>
                  </a:rPr>
                  <a:t>Midpoint approximation: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sz="20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𝐫</m:t>
                            </m:r>
                          </m:e>
                          <m:sub>
                            <m:r>
                              <a:rPr lang="tr-TR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e>
                    </m:d>
                    <m:r>
                      <a:rPr 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tr-TR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  <m:r>
                          <a:rPr lang="tr-TR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rad>
                  </m:oMath>
                </a14:m>
                <a:r>
                  <a:rPr lang="tr-TR" sz="2000" dirty="0">
                    <a:solidFill>
                      <a:schemeClr val="tx1"/>
                    </a:solidFill>
                  </a:rPr>
                  <a:t> for a small </a:t>
                </a:r>
                <a14:m>
                  <m:oMath xmlns:m="http://schemas.openxmlformats.org/officeDocument/2006/math">
                    <m:r>
                      <a:rPr lang="tr-TR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doesn</a:t>
                </a:r>
                <a:r>
                  <a:rPr lang="tr-TR" sz="2000" dirty="0">
                    <a:solidFill>
                      <a:schemeClr val="tx1"/>
                    </a:solidFill>
                  </a:rPr>
                  <a:t>’</a:t>
                </a:r>
                <a:r>
                  <a:rPr lang="en-US" sz="2000" dirty="0">
                    <a:solidFill>
                      <a:schemeClr val="tx1"/>
                    </a:solidFill>
                  </a:rPr>
                  <a:t>t hold in near field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953184"/>
                <a:ext cx="11588904" cy="432234"/>
              </a:xfrm>
              <a:prstGeom prst="rect">
                <a:avLst/>
              </a:prstGeom>
              <a:blipFill rotWithShape="1">
                <a:blip r:embed="rId3"/>
                <a:stretch>
                  <a:fillRect l="-473" b="-253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304722" y="1385418"/>
                <a:ext cx="630659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indent="-228600">
                  <a:buFont typeface="Wingdings" panose="05000000000000000000" pitchFamily="2" charset="2"/>
                  <a:buChar char="§"/>
                </a:pPr>
                <a:r>
                  <a:rPr lang="tr-TR" sz="2000" dirty="0"/>
                  <a:t>The total round-trip distance for the </a:t>
                </a:r>
                <a14:m>
                  <m:oMath xmlns:m="http://schemas.openxmlformats.org/officeDocument/2006/math">
                    <m:r>
                      <a:rPr lang="tr-T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tr-TR" sz="20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</a:t>
                </a:r>
                <a:r>
                  <a:rPr lang="tr-TR" sz="2000" dirty="0"/>
                  <a:t>th virtual channel</a:t>
                </a:r>
                <a:endParaRPr lang="en-US" sz="20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2" y="1385418"/>
                <a:ext cx="6306594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870" t="-1060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3202284" y="1766894"/>
                <a:ext cx="7591052" cy="7186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tr-T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tr-TR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  <m:r>
                        <a:rPr lang="tr-TR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284" y="1766894"/>
                <a:ext cx="7591052" cy="7186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588064" y="5036691"/>
                <a:ext cx="117474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/>
                        </a:rPr>
                        <m:t>𝑥</m:t>
                      </m:r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/>
                        </a:rPr>
                        <m:t>𝑦</m:t>
                      </m:r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tr-T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tr-TR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tr-TR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064" y="5036691"/>
                <a:ext cx="1174744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917033" y="2616037"/>
            <a:ext cx="66974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Multistatic to monostatic phase correction is used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5295767" y="3028195"/>
                <a:ext cx="5742854" cy="743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67" y="3028195"/>
                <a:ext cx="5742854" cy="7430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lide Number Placeholder 2"/>
          <p:cNvSpPr txBox="1">
            <a:spLocks/>
          </p:cNvSpPr>
          <p:nvPr/>
        </p:nvSpPr>
        <p:spPr>
          <a:xfrm>
            <a:off x="11556088" y="6487511"/>
            <a:ext cx="294383" cy="1873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24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60" algn="l" defTabSz="914240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99A7C1-3E58-4345-A2D1-39C910C98CBC}"/>
                  </a:ext>
                </a:extLst>
              </p:cNvPr>
              <p:cNvSpPr/>
              <p:nvPr/>
            </p:nvSpPr>
            <p:spPr>
              <a:xfrm>
                <a:off x="5323895" y="5521403"/>
                <a:ext cx="3816686" cy="646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A99A7C1-3E58-4345-A2D1-39C910C98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895" y="5521403"/>
                <a:ext cx="3816686" cy="6466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D2FFA5-4769-4571-BDC8-83981F42AE58}"/>
                  </a:ext>
                </a:extLst>
              </p:cNvPr>
              <p:cNvSpPr/>
              <p:nvPr/>
            </p:nvSpPr>
            <p:spPr>
              <a:xfrm>
                <a:off x="5327084" y="4825930"/>
                <a:ext cx="6351739" cy="694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𝑗𝑘</m:t>
                          </m:r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  <m:r>
                                <a:rPr lang="tr-TR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sub>
                                      </m:sSub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3D2FFA5-4769-4571-BDC8-83981F42A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084" y="4825930"/>
                <a:ext cx="6351739" cy="69422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B471BD-ADA0-48F0-9931-8C20D2B70673}"/>
                  </a:ext>
                </a:extLst>
              </p:cNvPr>
              <p:cNvSpPr/>
              <p:nvPr/>
            </p:nvSpPr>
            <p:spPr>
              <a:xfrm>
                <a:off x="5295767" y="4295335"/>
                <a:ext cx="21716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tr-TR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tr-TR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tr-TR" sz="20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CB471BD-ADA0-48F0-9931-8C20D2B706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767" y="4295335"/>
                <a:ext cx="2171620" cy="400110"/>
              </a:xfrm>
              <a:prstGeom prst="rect">
                <a:avLst/>
              </a:prstGeom>
              <a:blipFill>
                <a:blip r:embed="rId11"/>
                <a:stretch>
                  <a:fillRect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BA4665-B535-4A38-A9BB-A6961965F76A}"/>
                  </a:ext>
                </a:extLst>
              </p:cNvPr>
              <p:cNvSpPr/>
              <p:nvPr/>
            </p:nvSpPr>
            <p:spPr>
              <a:xfrm>
                <a:off x="7467387" y="4282341"/>
                <a:ext cx="215398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tr-TR" sz="20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tr-TR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tr-TR" sz="200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tr-TR" sz="20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D1BA4665-B535-4A38-A9BB-A6961965F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87" y="4282341"/>
                <a:ext cx="2153987" cy="400110"/>
              </a:xfrm>
              <a:prstGeom prst="rect">
                <a:avLst/>
              </a:prstGeom>
              <a:blipFill>
                <a:blip r:embed="rId1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787533A1-DA02-4C2F-A38B-8D3CD61FD355}"/>
              </a:ext>
            </a:extLst>
          </p:cNvPr>
          <p:cNvSpPr/>
          <p:nvPr/>
        </p:nvSpPr>
        <p:spPr>
          <a:xfrm>
            <a:off x="4931006" y="3751746"/>
            <a:ext cx="25363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>
              <a:buFont typeface="Wingdings" panose="05000000000000000000" pitchFamily="2" charset="2"/>
              <a:buChar char="§"/>
            </a:pPr>
            <a:r>
              <a:rPr lang="en-US" sz="2000" dirty="0"/>
              <a:t>Where:</a:t>
            </a:r>
          </a:p>
        </p:txBody>
      </p:sp>
    </p:spTree>
    <p:extLst>
      <p:ext uri="{BB962C8B-B14F-4D97-AF65-F5344CB8AC3E}">
        <p14:creationId xmlns:p14="http://schemas.microsoft.com/office/powerpoint/2010/main" val="3844248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toso BG Presentation Template - v4" id="{D2E7B854-57A4-4C49-92B6-079BF15553DA}" vid="{DDFBD5F9-7DC6-43CD-820E-691F3CC0D9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office/infopath/2007/PartnerControls"/>
    <ds:schemaRef ds:uri="http://purl.org/dc/dcmitype/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406</Words>
  <Application>Microsoft Office PowerPoint</Application>
  <PresentationFormat>Custom</PresentationFormat>
  <Paragraphs>74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Cambria</vt:lpstr>
      <vt:lpstr>Cambria Math</vt:lpstr>
      <vt:lpstr>Corbel</vt:lpstr>
      <vt:lpstr>Wingdings</vt:lpstr>
      <vt:lpstr>Office Theme</vt:lpstr>
      <vt:lpstr>PowerPoint Presentation</vt:lpstr>
      <vt:lpstr>New mmwave imager TESTBED</vt:lpstr>
      <vt:lpstr>MIMO-SAR SYSTEM CONFIGURATION</vt:lpstr>
      <vt:lpstr>3-d MONOSTATIC Image reconstruction</vt:lpstr>
      <vt:lpstr>MULTISTATIC EFFECT IN NEAR-FIELD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2018-10-23T19:35:30Z</dcterms:created>
  <dcterms:modified xsi:type="dcterms:W3CDTF">2019-09-02T06:04:22Z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